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74" r:id="rId2"/>
    <p:sldId id="278" r:id="rId3"/>
    <p:sldId id="396" r:id="rId4"/>
    <p:sldId id="397" r:id="rId5"/>
    <p:sldId id="259" r:id="rId6"/>
    <p:sldId id="260" r:id="rId7"/>
    <p:sldId id="262" r:id="rId8"/>
    <p:sldId id="263" r:id="rId9"/>
    <p:sldId id="264" r:id="rId10"/>
    <p:sldId id="265" r:id="rId11"/>
    <p:sldId id="459" r:id="rId12"/>
    <p:sldId id="353" r:id="rId13"/>
    <p:sldId id="398" r:id="rId14"/>
    <p:sldId id="267" r:id="rId15"/>
    <p:sldId id="364" r:id="rId16"/>
    <p:sldId id="343" r:id="rId17"/>
    <p:sldId id="888" r:id="rId18"/>
    <p:sldId id="370" r:id="rId19"/>
    <p:sldId id="371" r:id="rId20"/>
    <p:sldId id="362" r:id="rId21"/>
    <p:sldId id="365" r:id="rId22"/>
    <p:sldId id="887" r:id="rId23"/>
    <p:sldId id="342" r:id="rId24"/>
    <p:sldId id="344" r:id="rId25"/>
    <p:sldId id="351" r:id="rId26"/>
    <p:sldId id="885" r:id="rId27"/>
    <p:sldId id="354" r:id="rId28"/>
    <p:sldId id="355" r:id="rId29"/>
    <p:sldId id="886" r:id="rId30"/>
    <p:sldId id="653" r:id="rId31"/>
    <p:sldId id="352" r:id="rId32"/>
    <p:sldId id="883" r:id="rId33"/>
    <p:sldId id="339" r:id="rId34"/>
    <p:sldId id="884" r:id="rId35"/>
    <p:sldId id="399" r:id="rId36"/>
    <p:sldId id="346" r:id="rId37"/>
    <p:sldId id="347" r:id="rId38"/>
    <p:sldId id="348" r:id="rId3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genscience.or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BD1FE5-8CB5-4983-AA2B-0B6C1209F452}"/>
              </a:ext>
            </a:extLst>
          </p:cNvPr>
          <p:cNvSpPr txBox="1"/>
          <p:nvPr/>
        </p:nvSpPr>
        <p:spPr>
          <a:xfrm>
            <a:off x="5697345" y="814191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Survey of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dirty="0"/>
              <a:t>(</a:t>
            </a:r>
            <a:r>
              <a:rPr lang="en-US" sz="2400"/>
              <a:t>SciComp)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F49F3-90CB-4580-B6E1-688074D23599}"/>
              </a:ext>
            </a:extLst>
          </p:cNvPr>
          <p:cNvSpPr txBox="1"/>
          <p:nvPr/>
        </p:nvSpPr>
        <p:spPr>
          <a:xfrm>
            <a:off x="5961841" y="4371869"/>
            <a:ext cx="2643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Unit 1</a:t>
            </a:r>
          </a:p>
          <a:p>
            <a:pPr algn="ctr"/>
            <a:r>
              <a:rPr lang="en-US" dirty="0"/>
              <a:t>Course Overview,</a:t>
            </a:r>
          </a:p>
          <a:p>
            <a:pPr algn="ctr"/>
            <a:r>
              <a:rPr lang="en-US" dirty="0"/>
              <a:t>Hello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Irony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162" y="1436497"/>
            <a:ext cx="6363676" cy="47849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4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09154D-F97E-4A0D-9F4C-89F2E001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76" y="4314633"/>
            <a:ext cx="5019048" cy="1885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858B7-9968-4CB3-BAA6-F47A296D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15" y="1663421"/>
            <a:ext cx="5028571" cy="1914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 Department of Labor - 2019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BD144A-1016-4CFB-B55A-1740BF43D9EB}"/>
              </a:ext>
            </a:extLst>
          </p:cNvPr>
          <p:cNvSpPr/>
          <p:nvPr/>
        </p:nvSpPr>
        <p:spPr>
          <a:xfrm>
            <a:off x="2057713" y="3126050"/>
            <a:ext cx="5019047" cy="224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DF4C3-F917-4213-A2DA-728BD802E481}"/>
              </a:ext>
            </a:extLst>
          </p:cNvPr>
          <p:cNvSpPr txBox="1"/>
          <p:nvPr/>
        </p:nvSpPr>
        <p:spPr>
          <a:xfrm>
            <a:off x="2190903" y="3873836"/>
            <a:ext cx="476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Scientific Computing Careers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31E1D4-1C5E-4DAE-A608-8AF15FC173DC}"/>
              </a:ext>
            </a:extLst>
          </p:cNvPr>
          <p:cNvSpPr txBox="1"/>
          <p:nvPr/>
        </p:nvSpPr>
        <p:spPr>
          <a:xfrm>
            <a:off x="2190903" y="1237771"/>
            <a:ext cx="476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Robotics Engineering Careers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2B1AEF-13B2-44A3-9F1F-F224736CEF4E}"/>
              </a:ext>
            </a:extLst>
          </p:cNvPr>
          <p:cNvSpPr/>
          <p:nvPr/>
        </p:nvSpPr>
        <p:spPr>
          <a:xfrm>
            <a:off x="2057712" y="5772934"/>
            <a:ext cx="5019047" cy="224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10" y="286903"/>
            <a:ext cx="6349180" cy="6284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338916" y="2912806"/>
            <a:ext cx="619432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33037" y="2912806"/>
            <a:ext cx="619432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12342" y="286903"/>
            <a:ext cx="2288458" cy="421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8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78" y="569843"/>
            <a:ext cx="7951844" cy="5550737"/>
          </a:xfrm>
          <a:prstGeom prst="rect">
            <a:avLst/>
          </a:prstGeom>
        </p:spPr>
      </p:pic>
      <p:sp>
        <p:nvSpPr>
          <p:cNvPr id="2" name="Arrow: Down 1"/>
          <p:cNvSpPr/>
          <p:nvPr/>
        </p:nvSpPr>
        <p:spPr>
          <a:xfrm rot="5400000">
            <a:off x="4605184" y="991833"/>
            <a:ext cx="342902" cy="947583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0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problems </a:t>
            </a:r>
            <a:r>
              <a:rPr lang="en-US" sz="2400" b="1" dirty="0"/>
              <a:t>cannot be solved </a:t>
            </a:r>
            <a:r>
              <a:rPr lang="en-US" sz="2400" dirty="0"/>
              <a:t>using a graphing calculator or with Microsoft Excel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computer should not been seen as just another closed form tool like an scientific instrument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SciComp does not require writing thousands of lines of code to answer problems – complete code usually fits on </a:t>
            </a:r>
            <a:r>
              <a:rPr lang="en-US" sz="2000" b="1" dirty="0">
                <a:solidFill>
                  <a:srgbClr val="00B050"/>
                </a:solidFill>
              </a:rPr>
              <a:t>one</a:t>
            </a:r>
            <a:r>
              <a:rPr lang="en-US" sz="2000" dirty="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is </a:t>
            </a:r>
            <a:r>
              <a:rPr lang="en-US" sz="2400" b="1" dirty="0">
                <a:solidFill>
                  <a:srgbClr val="FF0000"/>
                </a:solidFill>
              </a:rPr>
              <a:t>applied</a:t>
            </a:r>
            <a:r>
              <a:rPr lang="en-US" sz="2400" dirty="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</a:t>
            </a:r>
            <a:r>
              <a:rPr lang="en-US" sz="2000" dirty="0" err="1"/>
              <a:t>CompSci</a:t>
            </a:r>
            <a:r>
              <a:rPr lang="en-US" sz="2000" dirty="0"/>
              <a:t> is </a:t>
            </a:r>
            <a:r>
              <a:rPr lang="en-US" sz="2000" i="1" dirty="0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first name of SciComp is </a:t>
            </a:r>
            <a:r>
              <a:rPr lang="en-US" sz="2000" b="1" u="sng" dirty="0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00B050"/>
                </a:solidFill>
              </a:rPr>
              <a:t>triple helix </a:t>
            </a:r>
            <a:r>
              <a:rPr lang="en-US" sz="2000" dirty="0"/>
              <a:t>of math, science, and computing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 </a:t>
            </a:r>
            <a:r>
              <a:rPr lang="en-US" sz="2400" b="1" dirty="0">
                <a:solidFill>
                  <a:srgbClr val="0070C0"/>
                </a:solidFill>
              </a:rPr>
              <a:t>int, double,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pointers, vectors, streams, classes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 </a:t>
            </a:r>
            <a:r>
              <a:rPr lang="en-US" sz="2400" b="1" dirty="0">
                <a:solidFill>
                  <a:srgbClr val="0070C0"/>
                </a:solidFill>
              </a:rPr>
              <a:t>for(), while(), if(),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 brute force, recursion,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Helpers</a:t>
            </a:r>
            <a:r>
              <a:rPr lang="en-US" sz="2400" dirty="0"/>
              <a:t>: 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, mod %, Stopwatch, </a:t>
            </a:r>
            <a:r>
              <a:rPr lang="en-US" sz="2400" b="1" dirty="0">
                <a:solidFill>
                  <a:srgbClr val="0070C0"/>
                </a:solidFill>
              </a:rPr>
              <a:t>Allegro, ROOT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=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 dirty="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84" y="2095857"/>
            <a:ext cx="3736826" cy="3397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691" y="2095857"/>
            <a:ext cx="3736826" cy="3397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343771" y="5685181"/>
            <a:ext cx="645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first order approximation having only 24%</a:t>
            </a:r>
          </a:p>
          <a:p>
            <a:pPr algn="ctr"/>
            <a:r>
              <a:rPr lang="en-US" sz="2000" dirty="0"/>
              <a:t>of the world sampled (220 of  900 actual points)</a:t>
            </a:r>
          </a:p>
        </p:txBody>
      </p: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B1232-083B-4D0A-B807-BA1AEA09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844" y="2251531"/>
            <a:ext cx="4558877" cy="32569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386" y="2451246"/>
            <a:ext cx="3570748" cy="1972262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>
            <a:off x="3781134" y="3607881"/>
            <a:ext cx="587666" cy="10442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1148862" y="4024924"/>
            <a:ext cx="3219938" cy="44725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1995760" y="2718902"/>
            <a:ext cx="2373040" cy="1767129"/>
          </a:xfrm>
          <a:prstGeom prst="bentConnector3">
            <a:avLst>
              <a:gd name="adj1" fmla="val 8227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1477558" y="3437377"/>
            <a:ext cx="2891242" cy="864297"/>
          </a:xfrm>
          <a:prstGeom prst="bentConnector3">
            <a:avLst>
              <a:gd name="adj1" fmla="val 1567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</p:cNvCxnSpPr>
          <p:nvPr/>
        </p:nvCxnSpPr>
        <p:spPr>
          <a:xfrm>
            <a:off x="343877" y="3141785"/>
            <a:ext cx="3740324" cy="1732355"/>
          </a:xfrm>
          <a:prstGeom prst="bentConnector3">
            <a:avLst>
              <a:gd name="adj1" fmla="val -55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As </a:t>
            </a:r>
            <a:r>
              <a:rPr lang="en-US" sz="3200" u="sng" dirty="0">
                <a:latin typeface="+mn-lt"/>
              </a:rPr>
              <a:t>Translational</a:t>
            </a:r>
            <a:r>
              <a:rPr lang="en-US" sz="3200" dirty="0">
                <a:latin typeface="+mn-lt"/>
              </a:rPr>
              <a:t> Science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USMA and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did my graduate work at NPS in optimal satellite counter-reconnaissance search algorithms for DARPA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Microsoft &amp; 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married 28 years, have three children (two in college), and have mentored students for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486032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= The </a:t>
            </a:r>
            <a:r>
              <a:rPr lang="en-US" sz="3200" u="sng" dirty="0">
                <a:latin typeface="+mn-lt"/>
              </a:rPr>
              <a:t>Pathway</a:t>
            </a:r>
            <a:r>
              <a:rPr lang="en-US" sz="3200" dirty="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6858000" cy="5171484"/>
          </a:xfrm>
          <a:prstGeom prst="rect">
            <a:avLst/>
          </a:prstGeom>
        </p:spPr>
      </p:pic>
      <p:sp>
        <p:nvSpPr>
          <p:cNvPr id="5" name="Arrow: Down 4"/>
          <p:cNvSpPr/>
          <p:nvPr/>
        </p:nvSpPr>
        <p:spPr>
          <a:xfrm rot="1494237">
            <a:off x="2411918" y="3598821"/>
            <a:ext cx="265471" cy="9983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E12BD-62C2-42ED-90E4-A0165AFE5179}"/>
              </a:ext>
            </a:extLst>
          </p:cNvPr>
          <p:cNvSpPr txBox="1"/>
          <p:nvPr/>
        </p:nvSpPr>
        <p:spPr>
          <a:xfrm>
            <a:off x="5014451" y="4271633"/>
            <a:ext cx="3244645" cy="203132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CERN, before students can even start their internships, they must pass a two week C++ course in </a:t>
            </a:r>
            <a:r>
              <a:rPr lang="en-US" b="1" dirty="0">
                <a:solidFill>
                  <a:srgbClr val="FF0000"/>
                </a:solidFill>
              </a:rPr>
              <a:t>Scientific Computing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SciComp = The </a:t>
            </a:r>
            <a:r>
              <a:rPr lang="en-US" sz="3200" u="sng" dirty="0">
                <a:latin typeface="+mn-lt"/>
              </a:rPr>
              <a:t>Pathway</a:t>
            </a:r>
            <a:r>
              <a:rPr lang="en-US" sz="3200" dirty="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B87FB6-DD54-4D62-A57F-56C97FEE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40" y="486698"/>
            <a:ext cx="6349721" cy="62069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527513" y="1853342"/>
            <a:ext cx="4156397" cy="326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3347D-6219-40BB-9C6B-704F2519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0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23" y="382523"/>
            <a:ext cx="5710555" cy="59887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799" y="5810865"/>
            <a:ext cx="4402395" cy="191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3347D-6219-40BB-9C6B-704F2519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9" y="311565"/>
            <a:ext cx="7297202" cy="6118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80768" y="5427406"/>
            <a:ext cx="4704735" cy="4498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5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65" y="272844"/>
            <a:ext cx="5549671" cy="6347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3456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Challenge Facing Educators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introduce SciComp into a tightly controlled preexisting </a:t>
            </a:r>
            <a:r>
              <a:rPr lang="en-US" sz="2400" b="1" dirty="0">
                <a:solidFill>
                  <a:srgbClr val="00B050"/>
                </a:solidFill>
              </a:rPr>
              <a:t>science</a:t>
            </a:r>
            <a:r>
              <a:rPr lang="en-US" sz="2400" dirty="0"/>
              <a:t> curriculum?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control compute resources normally owned by the Math, Engineering, or Business departments?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demonstrate solving </a:t>
            </a:r>
            <a:r>
              <a:rPr lang="en-US" sz="2400" b="1" dirty="0"/>
              <a:t>science problems </a:t>
            </a:r>
            <a:r>
              <a:rPr lang="en-US" sz="2400" dirty="0"/>
              <a:t>using code </a:t>
            </a:r>
            <a:r>
              <a:rPr lang="en-US" sz="2400" i="1" dirty="0">
                <a:solidFill>
                  <a:srgbClr val="FF0000"/>
                </a:solidFill>
              </a:rPr>
              <a:t>before</a:t>
            </a:r>
            <a:r>
              <a:rPr lang="en-US" sz="2400" dirty="0"/>
              <a:t> students complete their first CompSci course?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address worries that writing code impairs scientific intuition or reduces the time for hands-on experiences?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to raise the comfort level of science educators who have not written computer code </a:t>
            </a:r>
            <a:r>
              <a:rPr lang="en-US" sz="2400" b="1" dirty="0">
                <a:solidFill>
                  <a:srgbClr val="0070C0"/>
                </a:solidFill>
              </a:rPr>
              <a:t>in years</a:t>
            </a:r>
            <a:r>
              <a:rPr lang="en-US" sz="2400" dirty="0"/>
              <a:t>?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3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Is Getting Lost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16" y="1556682"/>
            <a:ext cx="4338968" cy="4702739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sp>
        <p:nvSpPr>
          <p:cNvPr id="15" name="Speech Bubble: Rectangle 14"/>
          <p:cNvSpPr/>
          <p:nvPr/>
        </p:nvSpPr>
        <p:spPr>
          <a:xfrm>
            <a:off x="6169434" y="1468580"/>
            <a:ext cx="2399379" cy="1188008"/>
          </a:xfrm>
          <a:prstGeom prst="wedgeRectCallout">
            <a:avLst>
              <a:gd name="adj1" fmla="val -114453"/>
              <a:gd name="adj2" fmla="val 58559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Science</a:t>
            </a:r>
            <a:r>
              <a:rPr lang="en-US" sz="1600" dirty="0">
                <a:solidFill>
                  <a:schemeClr val="tx1"/>
                </a:solidFill>
              </a:rPr>
              <a:t> courses focus on natural laws, laboratory protocols, physical device manipulation</a:t>
            </a:r>
          </a:p>
        </p:txBody>
      </p:sp>
      <p:sp>
        <p:nvSpPr>
          <p:cNvPr id="16" name="Speech Bubble: Rectangle 15"/>
          <p:cNvSpPr/>
          <p:nvPr/>
        </p:nvSpPr>
        <p:spPr>
          <a:xfrm>
            <a:off x="429853" y="2800851"/>
            <a:ext cx="2399379" cy="1188008"/>
          </a:xfrm>
          <a:prstGeom prst="wedgeRectCallout">
            <a:avLst>
              <a:gd name="adj1" fmla="val 73023"/>
              <a:gd name="adj2" fmla="val 92699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Math</a:t>
            </a:r>
            <a:r>
              <a:rPr lang="en-US" sz="1600" dirty="0">
                <a:solidFill>
                  <a:schemeClr val="tx1"/>
                </a:solidFill>
              </a:rPr>
              <a:t> courses focus on formulae, proofs, problem solving mechanics, abstract tasks</a:t>
            </a:r>
          </a:p>
        </p:txBody>
      </p:sp>
      <p:sp>
        <p:nvSpPr>
          <p:cNvPr id="17" name="Speech Bubble: Rectangle 16"/>
          <p:cNvSpPr/>
          <p:nvPr/>
        </p:nvSpPr>
        <p:spPr>
          <a:xfrm>
            <a:off x="2096571" y="5650413"/>
            <a:ext cx="3434074" cy="888500"/>
          </a:xfrm>
          <a:prstGeom prst="wedgeRectCallout">
            <a:avLst>
              <a:gd name="adj1" fmla="val 56964"/>
              <a:gd name="adj2" fmla="val -158777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Computer Science</a:t>
            </a:r>
            <a:r>
              <a:rPr lang="en-US" sz="1600" dirty="0">
                <a:solidFill>
                  <a:schemeClr val="tx1"/>
                </a:solidFill>
              </a:rPr>
              <a:t> courses focus on theory, platforms, tools, languages, business information systems</a:t>
            </a:r>
          </a:p>
        </p:txBody>
      </p:sp>
      <p:sp>
        <p:nvSpPr>
          <p:cNvPr id="18" name="Arrow: Down 17"/>
          <p:cNvSpPr/>
          <p:nvPr/>
        </p:nvSpPr>
        <p:spPr>
          <a:xfrm rot="10800000">
            <a:off x="4461384" y="2996648"/>
            <a:ext cx="162233" cy="7964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/>
          <p:cNvSpPr/>
          <p:nvPr/>
        </p:nvSpPr>
        <p:spPr>
          <a:xfrm rot="3600000">
            <a:off x="3977881" y="3806102"/>
            <a:ext cx="162233" cy="7964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/>
          <p:cNvSpPr/>
          <p:nvPr/>
        </p:nvSpPr>
        <p:spPr>
          <a:xfrm rot="17977567">
            <a:off x="4959655" y="3794890"/>
            <a:ext cx="162233" cy="7964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7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Is Getting Lost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73" y="1562567"/>
            <a:ext cx="4336253" cy="4699797"/>
          </a:xfrm>
          <a:prstGeom prst="rect">
            <a:avLst/>
          </a:prstGeom>
        </p:spPr>
      </p:pic>
      <p:sp>
        <p:nvSpPr>
          <p:cNvPr id="8" name="Speech Bubble: Rectangle 7"/>
          <p:cNvSpPr/>
          <p:nvPr/>
        </p:nvSpPr>
        <p:spPr>
          <a:xfrm>
            <a:off x="6169434" y="1468580"/>
            <a:ext cx="2399379" cy="1188008"/>
          </a:xfrm>
          <a:prstGeom prst="wedgeRectCallout">
            <a:avLst>
              <a:gd name="adj1" fmla="val -114453"/>
              <a:gd name="adj2" fmla="val 58559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Science</a:t>
            </a:r>
            <a:r>
              <a:rPr lang="en-US" sz="1600" dirty="0">
                <a:solidFill>
                  <a:schemeClr val="tx1"/>
                </a:solidFill>
              </a:rPr>
              <a:t> courses focus on natural laws, laboratory protocols, physical device manipulation</a:t>
            </a:r>
          </a:p>
        </p:txBody>
      </p:sp>
      <p:sp>
        <p:nvSpPr>
          <p:cNvPr id="9" name="Speech Bubble: Rectangle 8"/>
          <p:cNvSpPr/>
          <p:nvPr/>
        </p:nvSpPr>
        <p:spPr>
          <a:xfrm>
            <a:off x="429853" y="2800851"/>
            <a:ext cx="2399379" cy="1188008"/>
          </a:xfrm>
          <a:prstGeom prst="wedgeRectCallout">
            <a:avLst>
              <a:gd name="adj1" fmla="val 73023"/>
              <a:gd name="adj2" fmla="val 92699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Math</a:t>
            </a:r>
            <a:r>
              <a:rPr lang="en-US" sz="1600" dirty="0">
                <a:solidFill>
                  <a:schemeClr val="tx1"/>
                </a:solidFill>
              </a:rPr>
              <a:t> courses focus on formulae, proofs, problem solving mechanics, abstract tasks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EFE7F8E3-CC17-4923-84EE-987722AF60D5}"/>
              </a:ext>
            </a:extLst>
          </p:cNvPr>
          <p:cNvSpPr/>
          <p:nvPr/>
        </p:nvSpPr>
        <p:spPr>
          <a:xfrm>
            <a:off x="2096571" y="5650413"/>
            <a:ext cx="3434074" cy="888500"/>
          </a:xfrm>
          <a:prstGeom prst="wedgeRectCallout">
            <a:avLst>
              <a:gd name="adj1" fmla="val 56964"/>
              <a:gd name="adj2" fmla="val -158777"/>
            </a:avLst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Computer Science</a:t>
            </a:r>
            <a:r>
              <a:rPr lang="en-US" sz="1600" dirty="0">
                <a:solidFill>
                  <a:schemeClr val="tx1"/>
                </a:solidFill>
              </a:rPr>
              <a:t> courses focus on theory, platforms, tools, languages, business information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50916-0B44-4BE5-8ECC-0A628C73D184}"/>
              </a:ext>
            </a:extLst>
          </p:cNvPr>
          <p:cNvSpPr txBox="1"/>
          <p:nvPr/>
        </p:nvSpPr>
        <p:spPr>
          <a:xfrm>
            <a:off x="3532239" y="3624989"/>
            <a:ext cx="199840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SciComp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D9CB5-000C-4900-AF73-A0C89123F47F}"/>
              </a:ext>
            </a:extLst>
          </p:cNvPr>
          <p:cNvSpPr txBox="1"/>
          <p:nvPr/>
        </p:nvSpPr>
        <p:spPr>
          <a:xfrm>
            <a:off x="6817443" y="3971005"/>
            <a:ext cx="1896703" cy="212365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Historical Departmental Silos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Organizational Inertia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Instructor Readiness</a:t>
            </a:r>
          </a:p>
        </p:txBody>
      </p:sp>
    </p:spTree>
    <p:extLst>
      <p:ext uri="{BB962C8B-B14F-4D97-AF65-F5344CB8AC3E}">
        <p14:creationId xmlns:p14="http://schemas.microsoft.com/office/powerpoint/2010/main" val="239883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Challenge Facing Educators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99" y="1468581"/>
            <a:ext cx="6716601" cy="4659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12805" y="6268065"/>
            <a:ext cx="363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https://www.nextgenscience.org</a:t>
            </a:r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1572769" y="2889504"/>
            <a:ext cx="2062708" cy="1026193"/>
          </a:xfrm>
          <a:prstGeom prst="wedgeRectCallout">
            <a:avLst>
              <a:gd name="adj1" fmla="val 78377"/>
              <a:gd name="adj2" fmla="val 4681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 search for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“computing”…</a:t>
            </a:r>
          </a:p>
        </p:txBody>
      </p:sp>
    </p:spTree>
    <p:extLst>
      <p:ext uri="{BB962C8B-B14F-4D97-AF65-F5344CB8AC3E}">
        <p14:creationId xmlns:p14="http://schemas.microsoft.com/office/powerpoint/2010/main" val="377236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F91CC-347D-46CF-8D4A-55A89CB1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36" y="1401175"/>
            <a:ext cx="7417613" cy="5320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Challenge Facing Educators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6" name="Speech Bubble: Rectangle 5"/>
          <p:cNvSpPr/>
          <p:nvPr/>
        </p:nvSpPr>
        <p:spPr>
          <a:xfrm>
            <a:off x="2797295" y="2803136"/>
            <a:ext cx="1928323" cy="891040"/>
          </a:xfrm>
          <a:prstGeom prst="wedgeRectCallout">
            <a:avLst>
              <a:gd name="adj1" fmla="val -90307"/>
              <a:gd name="adj2" fmla="val 2708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 search for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“computing”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8FE08EF-2BD6-4B50-B71E-9C83A785CA6E}"/>
              </a:ext>
            </a:extLst>
          </p:cNvPr>
          <p:cNvSpPr/>
          <p:nvPr/>
        </p:nvSpPr>
        <p:spPr>
          <a:xfrm>
            <a:off x="1801208" y="5257123"/>
            <a:ext cx="3429160" cy="1103455"/>
          </a:xfrm>
          <a:prstGeom prst="wedgeRectCallout">
            <a:avLst>
              <a:gd name="adj1" fmla="val -37849"/>
              <a:gd name="adj2" fmla="val -10367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Returns only one article about rolling out computing “devices”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B9710-B31A-43C7-AFD2-FD1531004C3C}"/>
              </a:ext>
            </a:extLst>
          </p:cNvPr>
          <p:cNvSpPr txBox="1"/>
          <p:nvPr/>
        </p:nvSpPr>
        <p:spPr>
          <a:xfrm>
            <a:off x="5602073" y="2342148"/>
            <a:ext cx="2466594" cy="23083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</a:rPr>
              <a:t>Searches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tx1"/>
                  </a:solidFill>
                </a:ln>
              </a:rPr>
              <a:t>computers…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tx1"/>
                  </a:solidFill>
                </a:ln>
              </a:rPr>
              <a:t>programming…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>
                  <a:solidFill>
                    <a:schemeClr val="tx1"/>
                  </a:solidFill>
                </a:ln>
              </a:rPr>
              <a:t>coding…</a:t>
            </a:r>
          </a:p>
          <a:p>
            <a:r>
              <a:rPr lang="en-US" sz="2400" dirty="0">
                <a:ln>
                  <a:solidFill>
                    <a:schemeClr val="tx1"/>
                  </a:solidFill>
                </a:ln>
              </a:rPr>
              <a:t>also return nearly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zero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 documents</a:t>
            </a:r>
          </a:p>
        </p:txBody>
      </p:sp>
    </p:spTree>
    <p:extLst>
      <p:ext uri="{BB962C8B-B14F-4D97-AF65-F5344CB8AC3E}">
        <p14:creationId xmlns:p14="http://schemas.microsoft.com/office/powerpoint/2010/main" val="277609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7C46C-D73E-44C3-89D8-55C61200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73" y="1349356"/>
            <a:ext cx="6840054" cy="52386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92C2D1-ECDE-457D-95D6-5816BD2D878A}"/>
              </a:ext>
            </a:extLst>
          </p:cNvPr>
          <p:cNvSpPr/>
          <p:nvPr/>
        </p:nvSpPr>
        <p:spPr>
          <a:xfrm>
            <a:off x="2362810" y="1477670"/>
            <a:ext cx="2055571" cy="292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6C477B7-D48A-4553-8F05-9DA9DF307E44}"/>
              </a:ext>
            </a:extLst>
          </p:cNvPr>
          <p:cNvSpPr/>
          <p:nvPr/>
        </p:nvSpPr>
        <p:spPr>
          <a:xfrm>
            <a:off x="6959297" y="1717633"/>
            <a:ext cx="1812085" cy="1470355"/>
          </a:xfrm>
          <a:prstGeom prst="wedgeEllipseCallout">
            <a:avLst>
              <a:gd name="adj1" fmla="val -74927"/>
              <a:gd name="adj2" fmla="val 12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We’re the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top 10 </a:t>
            </a:r>
            <a:r>
              <a:rPr lang="en-US" b="1" dirty="0"/>
              <a:t>hits in Google!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253FBB-A980-4DB5-83C1-C03CF08FA8B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Yet you are Leading the World!</a:t>
            </a:r>
          </a:p>
        </p:txBody>
      </p:sp>
    </p:spTree>
    <p:extLst>
      <p:ext uri="{BB962C8B-B14F-4D97-AF65-F5344CB8AC3E}">
        <p14:creationId xmlns:p14="http://schemas.microsoft.com/office/powerpoint/2010/main" val="71174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EFD6E-BE99-4D4D-9752-22DEB95F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" y="263622"/>
            <a:ext cx="4948355" cy="5540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07C13-2089-4DC0-97CE-97B0B3FA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79" y="686794"/>
            <a:ext cx="5032240" cy="54844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1FCBC-E80B-4323-B799-17295EB81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843" y="1803970"/>
            <a:ext cx="6628571" cy="455238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249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59" y="445696"/>
            <a:ext cx="5666397" cy="55668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583E7-523B-4D08-B8A9-CBC14005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865" y="964479"/>
            <a:ext cx="5601735" cy="53918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13883E-F934-4B52-99CC-E518239145FF}"/>
              </a:ext>
            </a:extLst>
          </p:cNvPr>
          <p:cNvSpPr/>
          <p:nvPr/>
        </p:nvSpPr>
        <p:spPr>
          <a:xfrm>
            <a:off x="2874874" y="1119226"/>
            <a:ext cx="2144802" cy="212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997D6-FB63-44C1-A7B8-D6AB02456EDC}"/>
              </a:ext>
            </a:extLst>
          </p:cNvPr>
          <p:cNvSpPr/>
          <p:nvPr/>
        </p:nvSpPr>
        <p:spPr>
          <a:xfrm>
            <a:off x="3100426" y="1301788"/>
            <a:ext cx="3607612" cy="270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Provide patterns for solving real-world </a:t>
            </a:r>
            <a:r>
              <a:rPr lang="en-US" sz="2000" b="1" dirty="0">
                <a:solidFill>
                  <a:srgbClr val="0070C0"/>
                </a:solidFill>
              </a:rPr>
              <a:t>science problems </a:t>
            </a:r>
            <a:r>
              <a:rPr lang="en-US" sz="2000" dirty="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Demonstrate how </a:t>
            </a:r>
            <a:r>
              <a:rPr lang="en-US" sz="2000" b="1" dirty="0">
                <a:solidFill>
                  <a:srgbClr val="7030A0"/>
                </a:solidFill>
              </a:rPr>
              <a:t>scientific computing impacts all science disciplines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Enable students to </a:t>
            </a:r>
            <a:r>
              <a:rPr lang="en-US" sz="2000" b="1" dirty="0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Review techniques for the </a:t>
            </a:r>
            <a:r>
              <a:rPr lang="en-US" sz="2000" b="1" dirty="0">
                <a:solidFill>
                  <a:srgbClr val="00B050"/>
                </a:solidFill>
              </a:rPr>
              <a:t>effective visualization </a:t>
            </a:r>
            <a:r>
              <a:rPr lang="en-US" sz="2000" dirty="0"/>
              <a:t>of complex data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Show optimal methods to store and analyze very large data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SciComp 301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Survey of Scientific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Systems of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Combinatorics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Simulation &amp; Modeling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Monte Carlo Integration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Polar &amp; Spherical Coordinates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Dynamical Systems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Mesh Interpolation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2D Affine Transformations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Vector &amp; Complex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Signals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840" y="3732898"/>
            <a:ext cx="3730510" cy="25625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48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4887662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62" y="2697749"/>
                <a:ext cx="3524865" cy="679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Number Generation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2D and 2.5D Graphics (Oblique Projection)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Boolean Algebra, Digital Logic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File I/O (CSV)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CERN ROOT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1552325"/>
            <a:ext cx="1853108" cy="25845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E09B9-897B-4437-ADFB-2F4FFB04F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06" y="4663573"/>
            <a:ext cx="2178796" cy="13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(Fourier Analysis)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Unit Conversion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Genetic Sequence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Balancing Ionic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133" y="1365343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8854" y="3926544"/>
            <a:ext cx="1574682" cy="24298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74" y="5487821"/>
            <a:ext cx="3706553" cy="7354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661D38-D4E7-472D-B886-87C3FE537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304" y="4007020"/>
            <a:ext cx="2111307" cy="19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The Growing Need for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CompSci vs. </a:t>
            </a:r>
            <a:r>
              <a:rPr lang="en-US" sz="2400" b="1" dirty="0"/>
              <a:t>SciComp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is </a:t>
            </a:r>
            <a:r>
              <a:rPr lang="en-US" sz="2400" b="1" i="1" dirty="0">
                <a:solidFill>
                  <a:srgbClr val="7030A0"/>
                </a:solidFill>
              </a:rPr>
              <a:t>the</a:t>
            </a:r>
            <a:r>
              <a:rPr lang="en-US" sz="2400" dirty="0"/>
              <a:t> Pathway for STEM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Detailed Course Syllabus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Motivation for learning C++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Reasonable Course Expectations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Getting a Degree in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Eleven “Hello” Problems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National 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14" y="1468581"/>
            <a:ext cx="7602371" cy="4773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6356351"/>
            <a:ext cx="658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2015 - National Center for Education Statistics, Dept. of Education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47900" y="5057775"/>
            <a:ext cx="5791200" cy="459105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9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National Challenge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87" y="1447800"/>
            <a:ext cx="7658026" cy="4768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8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Challenge to DOE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Scientists across DOE have noted a dramatic rise in the </a:t>
            </a:r>
            <a:r>
              <a:rPr lang="en-US" sz="2400" b="1" dirty="0">
                <a:solidFill>
                  <a:srgbClr val="FF0000"/>
                </a:solidFill>
              </a:rPr>
              <a:t>startup latency </a:t>
            </a:r>
            <a:r>
              <a:rPr lang="en-US" sz="2400" dirty="0"/>
              <a:t>of interns who do not possess foundational programming skills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This latency means that for the </a:t>
            </a:r>
            <a:r>
              <a:rPr lang="en-US" sz="2400" b="1" i="1" dirty="0"/>
              <a:t>initial 6-8 weeks of their assignment</a:t>
            </a:r>
            <a:r>
              <a:rPr lang="en-US" sz="2400" dirty="0"/>
              <a:t>, the interns are essentially </a:t>
            </a:r>
            <a:r>
              <a:rPr lang="en-US" sz="2400" u="sng" dirty="0"/>
              <a:t>unproductive</a:t>
            </a:r>
            <a:r>
              <a:rPr lang="en-US" sz="2400" dirty="0"/>
              <a:t> as they must first acquire basic knowledge of how to write software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Instead of learning key scientific principles from their mentor, the interns are spending their precious lab time </a:t>
            </a:r>
            <a:r>
              <a:rPr lang="en-US" sz="2400" b="1" dirty="0"/>
              <a:t>often working alone</a:t>
            </a:r>
            <a:r>
              <a:rPr lang="en-US" sz="2400" dirty="0"/>
              <a:t>, figuring out how to instruct the computer to perform rudimentary data processing tasks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From the perspective of DOE scientists, </a:t>
            </a:r>
            <a:r>
              <a:rPr lang="en-US" sz="2400" b="1" dirty="0">
                <a:solidFill>
                  <a:srgbClr val="00B050"/>
                </a:solidFill>
              </a:rPr>
              <a:t>the need to adeptly wield software tools has never been as urgent as it is today</a:t>
            </a:r>
            <a:endParaRPr lang="en-US" sz="1800" b="1" dirty="0">
              <a:solidFill>
                <a:srgbClr val="00B050"/>
              </a:solidFill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885" y="1350079"/>
            <a:ext cx="7099271" cy="50870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0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970" y="1468581"/>
            <a:ext cx="6826191" cy="52107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494970" y="6233160"/>
            <a:ext cx="6391730" cy="381000"/>
            <a:chOff x="1494970" y="6233160"/>
            <a:chExt cx="6391730" cy="381000"/>
          </a:xfrm>
        </p:grpSpPr>
        <p:sp>
          <p:nvSpPr>
            <p:cNvPr id="5" name="Rectangle 4"/>
            <p:cNvSpPr/>
            <p:nvPr/>
          </p:nvSpPr>
          <p:spPr>
            <a:xfrm>
              <a:off x="2552700" y="6233160"/>
              <a:ext cx="5334000" cy="190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494970" y="6423660"/>
              <a:ext cx="1339670" cy="190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27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3237</TotalTime>
  <Words>1043</Words>
  <Application>Microsoft Macintosh PowerPoint</Application>
  <PresentationFormat>On-screen Show (4:3)</PresentationFormat>
  <Paragraphs>203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Agenda</vt:lpstr>
      <vt:lpstr>A National Challenge</vt:lpstr>
      <vt:lpstr>A National Challenge</vt:lpstr>
      <vt:lpstr>The Challenge to DOE</vt:lpstr>
      <vt:lpstr>The Hype</vt:lpstr>
      <vt:lpstr>The Reality</vt:lpstr>
      <vt:lpstr>The Irony</vt:lpstr>
      <vt:lpstr>US Department of Labor - 2019</vt:lpstr>
      <vt:lpstr>PowerPoint Presentation</vt:lpstr>
      <vt:lpstr>PowerPoint Presentation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Challenge Facing Educators</vt:lpstr>
      <vt:lpstr>SciComp Is Getting Lost in the Middle</vt:lpstr>
      <vt:lpstr>SciComp Is Getting Lost in the Middle</vt:lpstr>
      <vt:lpstr>The Challenge Facing Educators</vt:lpstr>
      <vt:lpstr>The Challenge Facing Educators</vt:lpstr>
      <vt:lpstr>PowerPoint Presentation</vt:lpstr>
      <vt:lpstr>PowerPoint Presentation</vt:lpstr>
      <vt:lpstr>PowerPoint Presentation</vt:lpstr>
      <vt:lpstr>PowerPoint Presentation</vt:lpstr>
      <vt:lpstr>SciComp 301 Survey of Scientific Computing</vt:lpstr>
      <vt:lpstr>Mathematical Concepts</vt:lpstr>
      <vt:lpstr>Computer Science Concepts</vt:lpstr>
      <vt:lpstr>Science Concepts</vt:lpstr>
    </vt:vector>
  </TitlesOfParts>
  <Company>Personal Use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Nicholas Corleto</cp:lastModifiedBy>
  <cp:revision>619</cp:revision>
  <cp:lastPrinted>2015-06-01T00:45:11Z</cp:lastPrinted>
  <dcterms:created xsi:type="dcterms:W3CDTF">2014-09-21T17:58:26Z</dcterms:created>
  <dcterms:modified xsi:type="dcterms:W3CDTF">2019-08-13T20:29:33Z</dcterms:modified>
</cp:coreProperties>
</file>